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1"/>
  </p:sldMasterIdLst>
  <p:notesMasterIdLst>
    <p:notesMasterId r:id="rId15"/>
  </p:notesMasterIdLst>
  <p:sldIdLst>
    <p:sldId id="391" r:id="rId2"/>
    <p:sldId id="350" r:id="rId3"/>
    <p:sldId id="376" r:id="rId4"/>
    <p:sldId id="395" r:id="rId5"/>
    <p:sldId id="379" r:id="rId6"/>
    <p:sldId id="380" r:id="rId7"/>
    <p:sldId id="393" r:id="rId8"/>
    <p:sldId id="394" r:id="rId9"/>
    <p:sldId id="382" r:id="rId10"/>
    <p:sldId id="388" r:id="rId11"/>
    <p:sldId id="384" r:id="rId12"/>
    <p:sldId id="368" r:id="rId13"/>
    <p:sldId id="389" r:id="rId14"/>
  </p:sldIdLst>
  <p:sldSz cx="9144000" cy="6858000" type="screen4x3"/>
  <p:notesSz cx="6873875" cy="100044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5" autoAdjust="0"/>
    <p:restoredTop sz="94660"/>
  </p:normalViewPr>
  <p:slideViewPr>
    <p:cSldViewPr>
      <p:cViewPr varScale="1">
        <p:scale>
          <a:sx n="106" d="100"/>
          <a:sy n="106" d="100"/>
        </p:scale>
        <p:origin x="-19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8679" cy="500459"/>
          </a:xfrm>
          <a:prstGeom prst="rect">
            <a:avLst/>
          </a:prstGeom>
        </p:spPr>
        <p:txBody>
          <a:bodyPr vert="horz" lIns="96645" tIns="48322" rIns="96645" bIns="483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3606" y="1"/>
            <a:ext cx="2978679" cy="500459"/>
          </a:xfrm>
          <a:prstGeom prst="rect">
            <a:avLst/>
          </a:prstGeom>
        </p:spPr>
        <p:txBody>
          <a:bodyPr vert="horz" lIns="96645" tIns="48322" rIns="96645" bIns="483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CBFA14B-1E10-49F4-BEF9-F080464A3B6F}" type="datetimeFigureOut">
              <a:rPr lang="ru-RU"/>
              <a:pPr>
                <a:defRPr/>
              </a:pPr>
              <a:t>20.06.2016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6625" y="750888"/>
            <a:ext cx="5000625" cy="3751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5" tIns="48322" rIns="96645" bIns="48322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7388" y="4751983"/>
            <a:ext cx="5499100" cy="4502544"/>
          </a:xfrm>
          <a:prstGeom prst="rect">
            <a:avLst/>
          </a:prstGeom>
        </p:spPr>
        <p:txBody>
          <a:bodyPr vert="horz" lIns="96645" tIns="48322" rIns="96645" bIns="48322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02388"/>
            <a:ext cx="2978679" cy="500458"/>
          </a:xfrm>
          <a:prstGeom prst="rect">
            <a:avLst/>
          </a:prstGeom>
        </p:spPr>
        <p:txBody>
          <a:bodyPr vert="horz" lIns="96645" tIns="48322" rIns="96645" bIns="483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3606" y="9502388"/>
            <a:ext cx="2978679" cy="500458"/>
          </a:xfrm>
          <a:prstGeom prst="rect">
            <a:avLst/>
          </a:prstGeom>
        </p:spPr>
        <p:txBody>
          <a:bodyPr vert="horz" lIns="96645" tIns="48322" rIns="96645" bIns="483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533D76BB-1B08-4747-8078-99D79D45C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84928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3D76BB-1B08-4747-8078-99D79D45C08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DCEF08-AA4A-4595-BE27-0F176E9841E5}" type="datetime1">
              <a:rPr lang="ru-RU" smtClean="0"/>
              <a:pPr>
                <a:defRPr/>
              </a:pPr>
              <a:t>20.06.2016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3A61134-A4E3-4A6C-B296-DBB6BE7BDF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093376-E672-4363-8E9F-BF2945DCD749}" type="datetime1">
              <a:rPr lang="ru-RU" smtClean="0"/>
              <a:pPr>
                <a:defRPr/>
              </a:pPr>
              <a:t>20.06.2016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1BE93-C2EA-4C5E-ADDA-68A77F5D76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810DBF-62E8-4351-8990-28FDD54FB2BB}" type="datetime1">
              <a:rPr lang="ru-RU" smtClean="0"/>
              <a:pPr>
                <a:defRPr/>
              </a:pPr>
              <a:t>20.06.2016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471192-D3CC-41BC-A1EA-60C0792F10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6D8540-FC6A-44CE-A4D3-757603DA1CAF}" type="datetime1">
              <a:rPr lang="ru-RU" smtClean="0"/>
              <a:pPr>
                <a:defRPr/>
              </a:pPr>
              <a:t>20.06.2016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E837D-D8C8-427A-939A-53B3E786F3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6FBFE4-EAC9-4664-9101-AC2A76F54E10}" type="datetime1">
              <a:rPr lang="ru-RU" smtClean="0"/>
              <a:pPr>
                <a:defRPr/>
              </a:pPr>
              <a:t>20.06.2016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669C39-88FC-49E7-A8E9-BF8DD08597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7861F4-B9FF-4654-89D9-2CFFDFE7B5DE}" type="datetime1">
              <a:rPr lang="ru-RU" smtClean="0"/>
              <a:pPr>
                <a:defRPr/>
              </a:pPr>
              <a:t>20.06.2016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FDAA3-98A7-4CC0-82F8-0B87E98813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8658F0-B1BC-4CB7-B242-16A43ACAFC27}" type="datetime1">
              <a:rPr lang="ru-RU" smtClean="0"/>
              <a:pPr>
                <a:defRPr/>
              </a:pPr>
              <a:t>20.06.2016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C8ADB-1DA5-427F-9CCA-F9586C1392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3763C5-CBEB-465B-935B-30FA305FB391}" type="datetime1">
              <a:rPr lang="ru-RU" smtClean="0"/>
              <a:pPr>
                <a:defRPr/>
              </a:pPr>
              <a:t>20.06.2016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4F259-A580-4942-A805-0DFC6ABD06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6C5D9A-DDE3-4151-B5A5-92E856A1ECDA}" type="datetime1">
              <a:rPr lang="ru-RU" smtClean="0"/>
              <a:pPr>
                <a:defRPr/>
              </a:pPr>
              <a:t>20.06.2016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EF11A-13C1-4B48-BCDC-86237B0331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C0BAE4-F993-4891-B3B3-A3D34510E8A8}" type="datetime1">
              <a:rPr lang="ru-RU" smtClean="0"/>
              <a:pPr>
                <a:defRPr/>
              </a:pPr>
              <a:t>20.06.2016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70EB3-8FAF-449D-BA52-005F65225B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FF973B-7E13-433F-8B52-2159D8E719AA}" type="datetime1">
              <a:rPr lang="ru-RU" smtClean="0"/>
              <a:pPr>
                <a:defRPr/>
              </a:pPr>
              <a:t>20.06.2016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305AD5-A87E-4618-B2CD-53262DEC36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142F43AD-074C-4075-849F-8601AAE1C748}" type="datetime1">
              <a:rPr lang="ru-RU" smtClean="0"/>
              <a:pPr>
                <a:defRPr/>
              </a:pPr>
              <a:t>20.06.2016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05AFCE3E-3EEA-4C36-8C7C-8CF37645B8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info@upravfin.r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2"/>
          <p:cNvSpPr>
            <a:spLocks noChangeArrowheads="1"/>
          </p:cNvSpPr>
          <p:nvPr/>
        </p:nvSpPr>
        <p:spPr bwMode="auto">
          <a:xfrm>
            <a:off x="-785850" y="500042"/>
            <a:ext cx="90364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7"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Гибридная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автономная контейнерная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электростанция</a:t>
            </a:r>
          </a:p>
          <a:p>
            <a:pPr lvl="7"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использованием энергии ветра и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солнца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20" name="Рисунок 3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235630" y="1571612"/>
            <a:ext cx="6700987" cy="5025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250964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357430"/>
            <a:ext cx="422778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Система накопления энергии на аккумуляторных батареях Китайского производства 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48" y="1285860"/>
            <a:ext cx="4667282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625454"/>
            <a:ext cx="3929090" cy="2946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071802" y="714356"/>
            <a:ext cx="349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Основные элементы ГАЭС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250964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50080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1785926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Система диспетчеризации и интеллектуального управления, </a:t>
            </a:r>
            <a:r>
              <a:rPr lang="ru-RU" sz="1600" dirty="0">
                <a:solidFill>
                  <a:srgbClr val="002060"/>
                </a:solidFill>
              </a:rPr>
              <a:t>в том </a:t>
            </a:r>
            <a:r>
              <a:rPr lang="ru-RU" sz="1600" dirty="0" smtClean="0">
                <a:solidFill>
                  <a:srgbClr val="002060"/>
                </a:solidFill>
              </a:rPr>
              <a:t>числе дистанционно </a:t>
            </a:r>
            <a:r>
              <a:rPr lang="ru-RU" sz="1600" dirty="0">
                <a:solidFill>
                  <a:srgbClr val="002060"/>
                </a:solidFill>
              </a:rPr>
              <a:t>по Интернету.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lum bright="10000" contras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3192" b="26026"/>
          <a:stretch/>
        </p:blipFill>
        <p:spPr>
          <a:xfrm rot="16200000">
            <a:off x="4136583" y="2557950"/>
            <a:ext cx="5514303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035" y="2794038"/>
            <a:ext cx="1930347" cy="1206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5150" y="4090182"/>
            <a:ext cx="44699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Специально </a:t>
            </a:r>
            <a:r>
              <a:rPr lang="ru-RU" sz="1600" dirty="0" smtClean="0">
                <a:solidFill>
                  <a:srgbClr val="002060"/>
                </a:solidFill>
              </a:rPr>
              <a:t>разработанный, программно- </a:t>
            </a:r>
            <a:r>
              <a:rPr lang="ru-RU" sz="1600" dirty="0" smtClean="0">
                <a:solidFill>
                  <a:srgbClr val="002060"/>
                </a:solidFill>
              </a:rPr>
              <a:t>аппаратный </a:t>
            </a:r>
            <a:r>
              <a:rPr lang="ru-RU" sz="1600" dirty="0" smtClean="0">
                <a:solidFill>
                  <a:srgbClr val="002060"/>
                </a:solidFill>
              </a:rPr>
              <a:t>комплекс для </a:t>
            </a:r>
            <a:r>
              <a:rPr lang="ru-RU" sz="1600" dirty="0" smtClean="0">
                <a:solidFill>
                  <a:srgbClr val="002060"/>
                </a:solidFill>
              </a:rPr>
              <a:t>автоматического сбора, обработки и передачи </a:t>
            </a:r>
            <a:r>
              <a:rPr lang="ru-RU" sz="1600" dirty="0" smtClean="0">
                <a:solidFill>
                  <a:srgbClr val="002060"/>
                </a:solidFill>
              </a:rPr>
              <a:t>данных. Который также управляет  </a:t>
            </a:r>
            <a:r>
              <a:rPr lang="ru-RU" sz="1600" dirty="0" smtClean="0">
                <a:solidFill>
                  <a:srgbClr val="002060"/>
                </a:solidFill>
              </a:rPr>
              <a:t>генерацией, накоплением и инвертированием электроэнергии, а также сервисными системами 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4890" y="714356"/>
            <a:ext cx="349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Основные элементы ГАЭС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250964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4830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2784309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350" y="1700808"/>
            <a:ext cx="2784310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05064"/>
            <a:ext cx="2784309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74" y="4005064"/>
            <a:ext cx="2784310" cy="2088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169" y="4005064"/>
            <a:ext cx="2784311" cy="2088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Текст 2"/>
          <p:cNvSpPr txBox="1">
            <a:spLocks/>
          </p:cNvSpPr>
          <p:nvPr/>
        </p:nvSpPr>
        <p:spPr>
          <a:xfrm>
            <a:off x="3060785" y="709020"/>
            <a:ext cx="2376264" cy="50405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Сборка ГАЭС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05"/>
          <a:stretch>
            <a:fillRect/>
          </a:stretch>
        </p:blipFill>
        <p:spPr>
          <a:xfrm>
            <a:off x="6072198" y="1708860"/>
            <a:ext cx="2772265" cy="2080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260648"/>
            <a:ext cx="250964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1135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1737214"/>
            <a:ext cx="671656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Наш адрес:</a:t>
            </a:r>
          </a:p>
          <a:p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121087, г. Москва, ул. Барклая 6, строение 5</a:t>
            </a:r>
            <a:r>
              <a:rPr lang="ru-RU" sz="1600" b="1" dirty="0" smtClean="0">
                <a:solidFill>
                  <a:srgbClr val="002060"/>
                </a:solidFill>
              </a:rPr>
              <a:t>, офис 412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Бизнес-Центр «Барклай Плаза»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Тел</a:t>
            </a:r>
            <a:r>
              <a:rPr lang="ru-RU" sz="1600" b="1" dirty="0">
                <a:solidFill>
                  <a:srgbClr val="002060"/>
                </a:solidFill>
              </a:rPr>
              <a:t>./факс: 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 </a:t>
            </a:r>
            <a:r>
              <a:rPr lang="ru-RU" sz="1600" dirty="0" smtClean="0">
                <a:solidFill>
                  <a:srgbClr val="002060"/>
                </a:solidFill>
              </a:rPr>
              <a:t>+7 </a:t>
            </a:r>
            <a:r>
              <a:rPr lang="ru-RU" sz="1600" dirty="0" smtClean="0">
                <a:solidFill>
                  <a:srgbClr val="002060"/>
                </a:solidFill>
              </a:rPr>
              <a:t>(495) 543-98-29</a:t>
            </a:r>
            <a:endParaRPr lang="ru-RU" sz="1600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en-US" sz="1600" b="1" dirty="0">
                <a:solidFill>
                  <a:srgbClr val="002060"/>
                </a:solidFill>
              </a:rPr>
              <a:t>E-mail:</a:t>
            </a:r>
            <a:r>
              <a:rPr lang="en-US" sz="1600" b="1" dirty="0"/>
              <a:t> </a:t>
            </a:r>
            <a:r>
              <a:rPr lang="en-US" sz="1600" u="sng" dirty="0" smtClean="0">
                <a:hlinkClick r:id="rId2"/>
              </a:rPr>
              <a:t>info@upravfin.ru</a:t>
            </a:r>
            <a:endParaRPr lang="ru-RU" sz="1600" dirty="0" smtClean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250964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 descr="http://mediaplantest.ru/images/build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636912"/>
            <a:ext cx="38100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4973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143116"/>
            <a:ext cx="485778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Гибридная автономная контейнерная электростанция (ГАЭС) –  уникальная разработка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российских инженеров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Основное назначение ГАЭС: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Обеспечение электроэнергией объекта, </a:t>
            </a:r>
            <a:r>
              <a:rPr lang="ru-RU" sz="1600" b="1" dirty="0">
                <a:solidFill>
                  <a:srgbClr val="002060"/>
                </a:solidFill>
              </a:rPr>
              <a:t>используя в первую очередь </a:t>
            </a:r>
            <a:r>
              <a:rPr lang="ru-RU" sz="1600" b="1" dirty="0" smtClean="0">
                <a:solidFill>
                  <a:srgbClr val="002060"/>
                </a:solidFill>
              </a:rPr>
              <a:t>возобновляемую «бесплатную» </a:t>
            </a:r>
            <a:r>
              <a:rPr lang="ru-RU" sz="1600" b="1" dirty="0">
                <a:solidFill>
                  <a:srgbClr val="002060"/>
                </a:solidFill>
              </a:rPr>
              <a:t>энергию солнца и </a:t>
            </a:r>
            <a:r>
              <a:rPr lang="ru-RU" sz="1600" b="1" dirty="0" smtClean="0">
                <a:solidFill>
                  <a:srgbClr val="002060"/>
                </a:solidFill>
              </a:rPr>
              <a:t>ветра. </a:t>
            </a:r>
          </a:p>
          <a:p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250964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5286381" y="263694"/>
            <a:ext cx="3583520" cy="6378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50364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785926"/>
            <a:ext cx="40324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С подключением  внешней сети:</a:t>
            </a:r>
          </a:p>
          <a:p>
            <a:pPr algn="just"/>
            <a:endParaRPr lang="ru-RU" sz="16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Обеспечение электроэнергией </a:t>
            </a:r>
            <a:r>
              <a:rPr lang="ru-RU" sz="1600" dirty="0" smtClean="0">
                <a:solidFill>
                  <a:srgbClr val="002060"/>
                </a:solidFill>
              </a:rPr>
              <a:t>объекта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в </a:t>
            </a:r>
            <a:r>
              <a:rPr lang="ru-RU" sz="1600" dirty="0">
                <a:solidFill>
                  <a:srgbClr val="002060"/>
                </a:solidFill>
              </a:rPr>
              <a:t>режиме «подкачки», т.е. </a:t>
            </a:r>
            <a:r>
              <a:rPr lang="ru-RU" sz="1600" dirty="0" smtClean="0">
                <a:solidFill>
                  <a:srgbClr val="002060"/>
                </a:solidFill>
              </a:rPr>
              <a:t>частичное или полное замещение энергии внешней сети энергией от ВИЭ.</a:t>
            </a:r>
          </a:p>
          <a:p>
            <a:pPr algn="just"/>
            <a:endParaRPr lang="ru-RU" sz="1600" dirty="0">
              <a:solidFill>
                <a:srgbClr val="002060"/>
              </a:solidFill>
            </a:endParaRPr>
          </a:p>
          <a:p>
            <a:pPr algn="just"/>
            <a:r>
              <a:rPr lang="ru-RU" sz="1600" b="1" dirty="0">
                <a:solidFill>
                  <a:srgbClr val="002060"/>
                </a:solidFill>
              </a:rPr>
              <a:t>Алгоритм</a:t>
            </a:r>
            <a:r>
              <a:rPr lang="ru-RU" sz="1600" b="1" dirty="0" smtClean="0">
                <a:solidFill>
                  <a:srgbClr val="002060"/>
                </a:solidFill>
              </a:rPr>
              <a:t>:</a:t>
            </a:r>
          </a:p>
          <a:p>
            <a:pPr algn="just"/>
            <a:endParaRPr lang="ru-RU" sz="1600" dirty="0">
              <a:solidFill>
                <a:srgbClr val="00206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srgbClr val="002060"/>
                </a:solidFill>
              </a:rPr>
              <a:t>первоочередное использование  возобновляемых источников энергии (ВИЭ):  солнца и </a:t>
            </a:r>
            <a:r>
              <a:rPr lang="ru-RU" sz="1600" dirty="0" smtClean="0">
                <a:solidFill>
                  <a:srgbClr val="002060"/>
                </a:solidFill>
              </a:rPr>
              <a:t>ветра для замещения энергии внешней сети</a:t>
            </a:r>
            <a:endParaRPr lang="ru-RU" sz="1600" dirty="0">
              <a:solidFill>
                <a:srgbClr val="002060"/>
              </a:solidFill>
            </a:endParaRPr>
          </a:p>
          <a:p>
            <a:pPr algn="just"/>
            <a:endParaRPr lang="ru-RU" sz="1600" dirty="0">
              <a:solidFill>
                <a:srgbClr val="00206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srgbClr val="002060"/>
                </a:solidFill>
              </a:rPr>
              <a:t>при </a:t>
            </a:r>
            <a:r>
              <a:rPr lang="ru-RU" sz="1600" dirty="0" smtClean="0">
                <a:solidFill>
                  <a:srgbClr val="002060"/>
                </a:solidFill>
              </a:rPr>
              <a:t>аварии внешней сети и отсутствии генерации  от ВИЭ  используется запасённая в аккумуляторах энергия </a:t>
            </a:r>
            <a:r>
              <a:rPr lang="ru-RU" sz="1600" dirty="0">
                <a:solidFill>
                  <a:srgbClr val="002060"/>
                </a:solidFill>
              </a:rPr>
              <a:t>или </a:t>
            </a:r>
            <a:r>
              <a:rPr lang="ru-RU" sz="1600" dirty="0" smtClean="0">
                <a:solidFill>
                  <a:srgbClr val="002060"/>
                </a:solidFill>
              </a:rPr>
              <a:t>включается  ДГУ.</a:t>
            </a:r>
            <a:endParaRPr lang="ru-RU" sz="1600" dirty="0">
              <a:solidFill>
                <a:srgbClr val="002060"/>
              </a:solidFill>
            </a:endParaRPr>
          </a:p>
          <a:p>
            <a:pPr algn="just"/>
            <a:endParaRPr lang="ru-RU" sz="1600" dirty="0">
              <a:solidFill>
                <a:srgbClr val="002060"/>
              </a:solidFill>
            </a:endParaRPr>
          </a:p>
          <a:p>
            <a:pPr algn="just"/>
            <a:endParaRPr lang="ru-RU" sz="1600" dirty="0">
              <a:solidFill>
                <a:srgbClr val="00206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88331496"/>
              </p:ext>
            </p:extLst>
          </p:nvPr>
        </p:nvGraphicFramePr>
        <p:xfrm>
          <a:off x="4286248" y="2071677"/>
          <a:ext cx="4857753" cy="4103053"/>
        </p:xfrm>
        <a:graphic>
          <a:graphicData uri="http://schemas.openxmlformats.org/presentationml/2006/ole">
            <p:oleObj spid="_x0000_s8260" name="Acrobat Document" r:id="rId3" imgW="15134040" imgH="10681200" progId="AcroExch.Document.7">
              <p:embed/>
            </p:oleObj>
          </a:graphicData>
        </a:graphic>
      </p:graphicFrame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250964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2"/>
          <p:cNvSpPr/>
          <p:nvPr/>
        </p:nvSpPr>
        <p:spPr>
          <a:xfrm>
            <a:off x="3060785" y="725373"/>
            <a:ext cx="3847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Варианты использования ГАЭС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322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2"/>
          <p:cNvSpPr>
            <a:spLocks noChangeArrowheads="1"/>
          </p:cNvSpPr>
          <p:nvPr/>
        </p:nvSpPr>
        <p:spPr bwMode="auto">
          <a:xfrm>
            <a:off x="-166661" y="2276872"/>
            <a:ext cx="859631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0000"/>
              </a:solidFill>
            </a:endParaRPr>
          </a:p>
          <a:p>
            <a:endParaRPr lang="ru-RU" sz="1400" dirty="0">
              <a:solidFill>
                <a:srgbClr val="000000"/>
              </a:solidFill>
            </a:endParaRPr>
          </a:p>
          <a:p>
            <a:pPr lvl="2">
              <a:buFontTx/>
              <a:buChar char="-"/>
            </a:pP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установленная мощность ГАЭС                                        	 	 -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 кВт (</a:t>
            </a:r>
            <a:r>
              <a:rPr lang="en-US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~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380/220 В )</a:t>
            </a:r>
          </a:p>
          <a:p>
            <a:pPr lvl="2">
              <a:buFontTx/>
              <a:buChar char="-"/>
            </a:pP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установленная мощность солнечных полей (СП)            		 -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9,6 кВт</a:t>
            </a:r>
          </a:p>
          <a:p>
            <a:pPr lvl="2">
              <a:buFontTx/>
              <a:buChar char="-"/>
            </a:pP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установленная мощность </a:t>
            </a:r>
            <a:r>
              <a:rPr lang="ru-RU"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ветрогенераторов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(ВЭГ)        	 	 - 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6,4 кВт</a:t>
            </a:r>
          </a:p>
          <a:p>
            <a:pPr lvl="2">
              <a:buFontTx/>
              <a:buChar char="-"/>
            </a:pP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емкость аккумуляторных батарей (АКБ)                          		 -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1500 А*ч (48 В)</a:t>
            </a:r>
          </a:p>
          <a:p>
            <a:pPr lvl="2">
              <a:buFontTx/>
              <a:buChar char="-"/>
            </a:pP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установленная мощность </a:t>
            </a:r>
            <a:r>
              <a:rPr lang="ru-RU"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дизель-генератора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(ДГУ)       	 	 - 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 кВт (</a:t>
            </a:r>
            <a:r>
              <a:rPr lang="en-US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~380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В)</a:t>
            </a:r>
          </a:p>
          <a:p>
            <a:pPr lvl="2">
              <a:buFontTx/>
              <a:buChar char="-"/>
            </a:pP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время автономной работы ГАЭС только от АКБ при нагрузке 15 кВт          </a:t>
            </a:r>
            <a:r>
              <a:rPr lang="en-US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 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часа</a:t>
            </a:r>
          </a:p>
          <a:p>
            <a:pPr lvl="2">
              <a:buFontTx/>
              <a:buChar char="-"/>
            </a:pP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время работы ГАЭС при нагрузке 30кВт                   			 -  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30 минут</a:t>
            </a:r>
            <a:endParaRPr lang="en-US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Tx/>
              <a:buChar char="-"/>
            </a:pPr>
            <a:endParaRPr lang="en-US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2"/>
            <a:endParaRPr lang="en-US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ГАЭС обеспечивает потребителей электроэнергией в течении 24 часов в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сутки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365 дней в году.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845" name="Прямоугольник 5"/>
          <p:cNvSpPr>
            <a:spLocks noChangeArrowheads="1"/>
          </p:cNvSpPr>
          <p:nvPr/>
        </p:nvSpPr>
        <p:spPr bwMode="auto">
          <a:xfrm>
            <a:off x="2500298" y="285728"/>
            <a:ext cx="610651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endParaRPr lang="ru-RU" sz="1600" b="1" dirty="0"/>
          </a:p>
          <a:p>
            <a:pPr marL="449263" lvl="1" indent="-1588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ГАЭС используется 4 источника энергии: солнечные батареи,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ветрогенераторы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ДГУ, внешние электросети. В качестве накопителя электроэнергии используются батареи аккумуляторов (АКБ). Основной режим работы ГАЭС - генерация энергии от солнца и ветра.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250964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3386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99992" y="1895807"/>
            <a:ext cx="4320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1. Четыре </a:t>
            </a:r>
            <a:r>
              <a:rPr lang="ru-RU" sz="1600" dirty="0" err="1" smtClean="0">
                <a:solidFill>
                  <a:srgbClr val="002060"/>
                </a:solidFill>
              </a:rPr>
              <a:t>ветро</a:t>
            </a:r>
            <a:r>
              <a:rPr lang="ru-RU" sz="1600" dirty="0" smtClean="0">
                <a:solidFill>
                  <a:srgbClr val="002060"/>
                </a:solidFill>
              </a:rPr>
              <a:t>-электрогенератора  </a:t>
            </a:r>
            <a:r>
              <a:rPr lang="ru-RU" sz="1600" dirty="0">
                <a:solidFill>
                  <a:srgbClr val="002060"/>
                </a:solidFill>
              </a:rPr>
              <a:t>(ВЭГ) с контроллерами заряда АКБ производства </a:t>
            </a:r>
            <a:r>
              <a:rPr lang="ru-RU" sz="1600" dirty="0" smtClean="0">
                <a:solidFill>
                  <a:srgbClr val="002060"/>
                </a:solidFill>
              </a:rPr>
              <a:t>КНР, комплектами </a:t>
            </a:r>
            <a:r>
              <a:rPr lang="ru-RU" sz="1600" dirty="0">
                <a:solidFill>
                  <a:srgbClr val="002060"/>
                </a:solidFill>
              </a:rPr>
              <a:t>мачт, растяжек, </a:t>
            </a:r>
            <a:r>
              <a:rPr lang="ru-RU" sz="1600" dirty="0" smtClean="0">
                <a:solidFill>
                  <a:srgbClr val="002060"/>
                </a:solidFill>
              </a:rPr>
              <a:t>винтовых свай.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0364" y="714356"/>
            <a:ext cx="349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Источники энергии ГАЭС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lum bright="10000" contras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3" y="3357562"/>
            <a:ext cx="4495573" cy="30479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250964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rcRect/>
          <a:stretch>
            <a:fillRect/>
          </a:stretch>
        </p:blipFill>
        <p:spPr bwMode="auto">
          <a:xfrm>
            <a:off x="285720" y="1857364"/>
            <a:ext cx="3963656" cy="45681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37536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071678"/>
            <a:ext cx="39341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2. 48 солнечных панелей </a:t>
            </a:r>
            <a:r>
              <a:rPr lang="ru-RU" sz="1600" dirty="0">
                <a:solidFill>
                  <a:srgbClr val="002060"/>
                </a:solidFill>
              </a:rPr>
              <a:t>(</a:t>
            </a:r>
            <a:r>
              <a:rPr lang="ru-RU" sz="1600" dirty="0" smtClean="0">
                <a:solidFill>
                  <a:srgbClr val="002060"/>
                </a:solidFill>
              </a:rPr>
              <a:t>СП), с контроллерами заряда АКБ Российского производства,  </a:t>
            </a:r>
            <a:r>
              <a:rPr lang="ru-RU" sz="1600" dirty="0">
                <a:solidFill>
                  <a:srgbClr val="002060"/>
                </a:solidFill>
              </a:rPr>
              <a:t>комплектами металлоконструкций для их </a:t>
            </a:r>
            <a:r>
              <a:rPr lang="ru-RU" sz="1600" dirty="0" smtClean="0">
                <a:solidFill>
                  <a:srgbClr val="002060"/>
                </a:solidFill>
              </a:rPr>
              <a:t>крепления.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lum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82933" y="2322686"/>
            <a:ext cx="5501778" cy="3094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lum bright="10000" contras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35740" y="3658469"/>
            <a:ext cx="3373984" cy="2530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60648"/>
            <a:ext cx="250964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000364" y="714356"/>
            <a:ext cx="349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Источники энергии ГАЭС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518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000240"/>
            <a:ext cx="43924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3</a:t>
            </a:r>
            <a:r>
              <a:rPr lang="ru-RU" sz="1600" dirty="0" smtClean="0">
                <a:solidFill>
                  <a:srgbClr val="002060"/>
                </a:solidFill>
              </a:rPr>
              <a:t>. Внешняя сеть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Подключается к ГАЭС  через вводной щит.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Алгоритм ГАЭС позволяет экономить электроэнергию от внешней сети, используя режим частичного </a:t>
            </a:r>
            <a:r>
              <a:rPr lang="ru-RU" sz="1600" dirty="0">
                <a:solidFill>
                  <a:srgbClr val="002060"/>
                </a:solidFill>
              </a:rPr>
              <a:t>или </a:t>
            </a:r>
            <a:r>
              <a:rPr lang="ru-RU" sz="1600" dirty="0" smtClean="0">
                <a:solidFill>
                  <a:srgbClr val="002060"/>
                </a:solidFill>
              </a:rPr>
              <a:t>полного замещения энергией </a:t>
            </a:r>
            <a:r>
              <a:rPr lang="ru-RU" sz="1600" dirty="0">
                <a:solidFill>
                  <a:srgbClr val="002060"/>
                </a:solidFill>
              </a:rPr>
              <a:t>от ВИЭ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lum bright="10000" contras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240" r="27699"/>
          <a:stretch/>
        </p:blipFill>
        <p:spPr>
          <a:xfrm rot="5400000">
            <a:off x="4249021" y="2136341"/>
            <a:ext cx="5413950" cy="3570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250964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000364" y="714356"/>
            <a:ext cx="349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Источники энергии ГАЭС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994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292080" y="2852936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551" y="2000240"/>
            <a:ext cx="6024605" cy="4518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250964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53861" y="2263684"/>
            <a:ext cx="2857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</a:rPr>
              <a:t>4</a:t>
            </a:r>
            <a:r>
              <a:rPr lang="ru-RU" sz="1600" dirty="0" smtClean="0">
                <a:solidFill>
                  <a:srgbClr val="002060"/>
                </a:solidFill>
              </a:rPr>
              <a:t>. Дизель-генератор </a:t>
            </a:r>
            <a:r>
              <a:rPr lang="ru-RU" sz="1600" dirty="0">
                <a:solidFill>
                  <a:srgbClr val="002060"/>
                </a:solidFill>
              </a:rPr>
              <a:t>(ДГУ) 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just"/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Включается только тогда, когда не хватает энергии от вышеперечисленных источников и аварийном режиме.</a:t>
            </a:r>
          </a:p>
          <a:p>
            <a:pPr algn="just"/>
            <a:endParaRPr lang="ru-RU" sz="1600" dirty="0">
              <a:solidFill>
                <a:srgbClr val="002060"/>
              </a:solidFill>
            </a:endParaRPr>
          </a:p>
          <a:p>
            <a:pPr algn="just"/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0364" y="714356"/>
            <a:ext cx="349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Источники энергии ГАЭС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546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2143116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Система заряда аккумуляторных батарей (АКБ) и </a:t>
            </a:r>
            <a:r>
              <a:rPr lang="ru-RU" sz="1600" dirty="0">
                <a:solidFill>
                  <a:srgbClr val="002060"/>
                </a:solidFill>
              </a:rPr>
              <a:t>инвертирования 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Р</a:t>
            </a:r>
            <a:r>
              <a:rPr lang="ru-RU" sz="1600" dirty="0" smtClean="0">
                <a:solidFill>
                  <a:srgbClr val="002060"/>
                </a:solidFill>
              </a:rPr>
              <a:t>оссийского производства 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1802" y="714356"/>
            <a:ext cx="349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Основные элементы ГАЭС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8887" y="1871879"/>
            <a:ext cx="5259660" cy="3944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250964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4953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7506</TotalTime>
  <Words>363</Words>
  <Application>Microsoft Office PowerPoint</Application>
  <PresentationFormat>Экран (4:3)</PresentationFormat>
  <Paragraphs>64</Paragraphs>
  <Slides>13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Исполнительная</vt:lpstr>
      <vt:lpstr>Acrobat Document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STIS</dc:title>
  <dc:creator>Равиль</dc:creator>
  <cp:lastModifiedBy>i.koltyrina</cp:lastModifiedBy>
  <cp:revision>413</cp:revision>
  <cp:lastPrinted>2015-02-16T09:49:36Z</cp:lastPrinted>
  <dcterms:created xsi:type="dcterms:W3CDTF">2012-06-13T19:51:06Z</dcterms:created>
  <dcterms:modified xsi:type="dcterms:W3CDTF">2016-06-20T10:59:54Z</dcterms:modified>
</cp:coreProperties>
</file>